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6"/>
  </p:notesMasterIdLst>
  <p:sldIdLst>
    <p:sldId id="256" r:id="rId2"/>
    <p:sldId id="260" r:id="rId3"/>
    <p:sldId id="257" r:id="rId4"/>
    <p:sldId id="258" r:id="rId5"/>
    <p:sldId id="282" r:id="rId6"/>
    <p:sldId id="265" r:id="rId7"/>
    <p:sldId id="283" r:id="rId8"/>
    <p:sldId id="259" r:id="rId9"/>
    <p:sldId id="262" r:id="rId10"/>
    <p:sldId id="263" r:id="rId11"/>
    <p:sldId id="268" r:id="rId12"/>
    <p:sldId id="267" r:id="rId13"/>
    <p:sldId id="269" r:id="rId14"/>
    <p:sldId id="271" r:id="rId15"/>
    <p:sldId id="270" r:id="rId16"/>
    <p:sldId id="287" r:id="rId17"/>
    <p:sldId id="272" r:id="rId18"/>
    <p:sldId id="273" r:id="rId19"/>
    <p:sldId id="285" r:id="rId20"/>
    <p:sldId id="274" r:id="rId21"/>
    <p:sldId id="277" r:id="rId22"/>
    <p:sldId id="286" r:id="rId23"/>
    <p:sldId id="289" r:id="rId24"/>
    <p:sldId id="288" r:id="rId25"/>
  </p:sldIdLst>
  <p:sldSz cx="9144000" cy="6858000" type="screen4x3"/>
  <p:notesSz cx="6858000" cy="9144000"/>
  <p:embeddedFontLst>
    <p:embeddedFont>
      <p:font typeface="Trebuchet MS" pitchFamily="34" charset="0"/>
      <p:regular r:id="rId27"/>
      <p:bold r:id="rId28"/>
      <p:italic r:id="rId29"/>
      <p:boldItalic r:id="rId30"/>
    </p:embeddedFont>
    <p:embeddedFont>
      <p:font typeface="Georgia" pitchFamily="18" charset="0"/>
      <p:regular r:id="rId31"/>
      <p:bold r:id="rId32"/>
      <p:italic r:id="rId33"/>
      <p:boldItalic r:id="rId34"/>
    </p:embeddedFont>
    <p:embeddedFont>
      <p:font typeface="Calibri" pitchFamily="34" charset="0"/>
      <p:regular r:id="rId35"/>
      <p:bold r:id="rId36"/>
      <p:italic r:id="rId37"/>
      <p:boldItalic r:id="rId38"/>
    </p:embeddedFont>
    <p:embeddedFont>
      <p:font typeface="Wingdings 2" pitchFamily="18" charset="2"/>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p:scale>
          <a:sx n="70" d="100"/>
          <a:sy n="70" d="100"/>
        </p:scale>
        <p:origin x="-139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DE5C7-83EE-4111-92E5-786F09FB2F53}" type="datetimeFigureOut">
              <a:rPr lang="en-US" smtClean="0"/>
              <a:pPr/>
              <a:t>7/6/2024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279F1F-B323-4568-AF1B-DEDD602796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E279F1F-B323-4568-AF1B-DEDD60279624}"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D77A0CAD-1EF9-48F8-90D4-AA37E1581855}" type="datetimeFigureOut">
              <a:rPr lang="en-US" smtClean="0"/>
              <a:pPr/>
              <a:t>7/6/2024</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5061326A-84CD-49B5-AE9F-CF9933AA9C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A0CAD-1EF9-48F8-90D4-AA37E1581855}"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77A0CAD-1EF9-48F8-90D4-AA37E1581855}"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77A0CAD-1EF9-48F8-90D4-AA37E1581855}"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D77A0CAD-1EF9-48F8-90D4-AA37E1581855}" type="datetimeFigureOut">
              <a:rPr lang="en-US" smtClean="0"/>
              <a:pPr/>
              <a:t>7/6/2024</a:t>
            </a:fld>
            <a:endParaRPr lang="en-US"/>
          </a:p>
        </p:txBody>
      </p:sp>
      <p:sp>
        <p:nvSpPr>
          <p:cNvPr id="27" name="Slide Number Placeholder 26"/>
          <p:cNvSpPr>
            <a:spLocks noGrp="1"/>
          </p:cNvSpPr>
          <p:nvPr>
            <p:ph type="sldNum" sz="quarter" idx="11"/>
          </p:nvPr>
        </p:nvSpPr>
        <p:spPr/>
        <p:txBody>
          <a:bodyPr rtlCol="0"/>
          <a:lstStyle/>
          <a:p>
            <a:fld id="{5061326A-84CD-49B5-AE9F-CF9933AA9C95}"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D77A0CAD-1EF9-48F8-90D4-AA37E1581855}" type="datetimeFigureOut">
              <a:rPr lang="en-US" smtClean="0"/>
              <a:pPr/>
              <a:t>7/6/2024</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5061326A-84CD-49B5-AE9F-CF9933AA9C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A0CAD-1EF9-48F8-90D4-AA37E1581855}"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77A0CAD-1EF9-48F8-90D4-AA37E1581855}"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77A0CAD-1EF9-48F8-90D4-AA37E1581855}"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1326A-84CD-49B5-AE9F-CF9933AA9C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D77A0CAD-1EF9-48F8-90D4-AA37E1581855}" type="datetimeFigureOut">
              <a:rPr lang="en-US" smtClean="0"/>
              <a:pPr/>
              <a:t>7/6/2024</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5061326A-84CD-49B5-AE9F-CF9933AA9C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057400"/>
            <a:ext cx="8458200" cy="1470025"/>
          </a:xfrm>
        </p:spPr>
        <p:txBody>
          <a:bodyPr>
            <a:normAutofit/>
          </a:bodyPr>
          <a:lstStyle/>
          <a:p>
            <a:r>
              <a:rPr lang="en-US" b="1" dirty="0" smtClean="0"/>
              <a:t>Household power consumption prediction and Forecasting</a:t>
            </a:r>
            <a:endParaRPr lang="en-US" b="1" dirty="0"/>
          </a:p>
        </p:txBody>
      </p:sp>
      <p:sp>
        <p:nvSpPr>
          <p:cNvPr id="3" name="Subtitle 2"/>
          <p:cNvSpPr>
            <a:spLocks noGrp="1"/>
          </p:cNvSpPr>
          <p:nvPr>
            <p:ph type="subTitle" idx="1"/>
          </p:nvPr>
        </p:nvSpPr>
        <p:spPr>
          <a:xfrm>
            <a:off x="381000" y="4114800"/>
            <a:ext cx="4953000" cy="990600"/>
          </a:xfrm>
        </p:spPr>
        <p:txBody>
          <a:bodyPr>
            <a:normAutofit/>
          </a:bodyPr>
          <a:lstStyle/>
          <a:p>
            <a:r>
              <a:rPr lang="en-US" sz="1400" dirty="0" smtClean="0"/>
              <a:t>The  study includes </a:t>
            </a:r>
            <a:r>
              <a:rPr lang="en-US" sz="1400" dirty="0" smtClean="0"/>
              <a:t>time series prediction of household</a:t>
            </a:r>
          </a:p>
          <a:p>
            <a:r>
              <a:rPr lang="en-US" sz="1400" dirty="0" smtClean="0"/>
              <a:t>electricity </a:t>
            </a:r>
            <a:r>
              <a:rPr lang="en-US" sz="1400" dirty="0" smtClean="0"/>
              <a:t>consumption.</a:t>
            </a:r>
            <a:endParaRPr lang="en-US" sz="1400" dirty="0"/>
          </a:p>
        </p:txBody>
      </p:sp>
      <p:sp>
        <p:nvSpPr>
          <p:cNvPr id="5" name="TextBox 4"/>
          <p:cNvSpPr txBox="1"/>
          <p:nvPr/>
        </p:nvSpPr>
        <p:spPr>
          <a:xfrm>
            <a:off x="6705600" y="5410200"/>
            <a:ext cx="2133600" cy="923330"/>
          </a:xfrm>
          <a:prstGeom prst="rect">
            <a:avLst/>
          </a:prstGeom>
          <a:noFill/>
        </p:spPr>
        <p:txBody>
          <a:bodyPr wrap="square" rtlCol="0">
            <a:spAutoFit/>
          </a:bodyPr>
          <a:lstStyle/>
          <a:p>
            <a:r>
              <a:rPr lang="en-US" b="1" dirty="0" smtClean="0"/>
              <a:t>Submitted by: </a:t>
            </a:r>
            <a:r>
              <a:rPr lang="en-US" dirty="0" err="1" smtClean="0"/>
              <a:t>Sushmitha</a:t>
            </a:r>
            <a:r>
              <a:rPr lang="en-US" dirty="0" smtClean="0"/>
              <a:t> </a:t>
            </a:r>
            <a:r>
              <a:rPr lang="en-US" dirty="0" smtClean="0"/>
              <a:t>R</a:t>
            </a:r>
          </a:p>
          <a:p>
            <a:endParaRPr lang="en-US" b="1" dirty="0"/>
          </a:p>
        </p:txBody>
      </p:sp>
    </p:spTree>
  </p:cSld>
  <p:clrMapOvr>
    <a:masterClrMapping/>
  </p:clrMapOvr>
  <p:transition advClick="0" advTm="4151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normAutofit fontScale="90000"/>
          </a:bodyPr>
          <a:lstStyle/>
          <a:p>
            <a:r>
              <a:rPr lang="en-US" b="1" dirty="0" smtClean="0"/>
              <a:t>Yearly consumption of electricity by household</a:t>
            </a:r>
            <a:endParaRPr lang="en-US" b="1" dirty="0"/>
          </a:p>
        </p:txBody>
      </p:sp>
      <p:sp>
        <p:nvSpPr>
          <p:cNvPr id="5" name="TextBox 4"/>
          <p:cNvSpPr txBox="1"/>
          <p:nvPr/>
        </p:nvSpPr>
        <p:spPr>
          <a:xfrm>
            <a:off x="838201" y="5105400"/>
            <a:ext cx="8001000" cy="646331"/>
          </a:xfrm>
          <a:prstGeom prst="rect">
            <a:avLst/>
          </a:prstGeom>
          <a:noFill/>
        </p:spPr>
        <p:txBody>
          <a:bodyPr wrap="square" rtlCol="0">
            <a:spAutoFit/>
          </a:bodyPr>
          <a:lstStyle/>
          <a:p>
            <a:r>
              <a:rPr lang="en-US" dirty="0" smtClean="0">
                <a:latin typeface="Calibri" pitchFamily="34" charset="0"/>
                <a:cs typeface="Calibri" pitchFamily="34" charset="0"/>
              </a:rPr>
              <a:t>2006 has recorded the highest consumption of electricity by household and reduced usage in 2007 and slight increase in the next year(2008)</a:t>
            </a:r>
            <a:endParaRPr lang="en-US" dirty="0">
              <a:latin typeface="Calibri" pitchFamily="34" charset="0"/>
              <a:cs typeface="Calibri" pitchFamily="34" charset="0"/>
            </a:endParaRPr>
          </a:p>
        </p:txBody>
      </p:sp>
      <p:pic>
        <p:nvPicPr>
          <p:cNvPr id="7" name="Content Placeholder 6" descr="yearly.png"/>
          <p:cNvPicPr>
            <a:picLocks noGrp="1" noChangeAspect="1"/>
          </p:cNvPicPr>
          <p:nvPr>
            <p:ph idx="1"/>
          </p:nvPr>
        </p:nvPicPr>
        <p:blipFill>
          <a:blip r:embed="rId2" cstate="print"/>
          <a:stretch>
            <a:fillRect/>
          </a:stretch>
        </p:blipFill>
        <p:spPr>
          <a:xfrm>
            <a:off x="457200" y="2057400"/>
            <a:ext cx="8229600" cy="2751615"/>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0"/>
            <a:ext cx="8229600" cy="1524000"/>
          </a:xfrm>
        </p:spPr>
        <p:txBody>
          <a:bodyPr>
            <a:normAutofit/>
          </a:bodyPr>
          <a:lstStyle/>
          <a:p>
            <a:pPr algn="ctr"/>
            <a:r>
              <a:rPr lang="en-US" b="1" dirty="0" smtClean="0"/>
              <a:t>Time series decomposition</a:t>
            </a:r>
            <a:br>
              <a:rPr lang="en-US" b="1" dirty="0" smtClean="0"/>
            </a:br>
            <a:r>
              <a:rPr lang="en-US" sz="2400" dirty="0" smtClean="0"/>
              <a:t>- </a:t>
            </a:r>
            <a:r>
              <a:rPr lang="en-US" sz="2000" dirty="0" smtClean="0"/>
              <a:t>Trend, Seasonality, Random fluctuations</a:t>
            </a:r>
            <a:endParaRPr lang="en-US" dirty="0"/>
          </a:p>
        </p:txBody>
      </p:sp>
      <p:pic>
        <p:nvPicPr>
          <p:cNvPr id="3" name="Picture 2" descr="images (3).jpeg"/>
          <p:cNvPicPr>
            <a:picLocks noChangeAspect="1"/>
          </p:cNvPicPr>
          <p:nvPr/>
        </p:nvPicPr>
        <p:blipFill>
          <a:blip r:embed="rId2" cstate="print"/>
          <a:stretch>
            <a:fillRect/>
          </a:stretch>
        </p:blipFill>
        <p:spPr>
          <a:xfrm>
            <a:off x="2209800" y="3886200"/>
            <a:ext cx="5257800" cy="22764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82000" cy="1066800"/>
          </a:xfrm>
        </p:spPr>
        <p:txBody>
          <a:bodyPr>
            <a:normAutofit fontScale="90000"/>
          </a:bodyPr>
          <a:lstStyle/>
          <a:p>
            <a:r>
              <a:rPr lang="en-US" b="1" dirty="0" smtClean="0"/>
              <a:t>Time series </a:t>
            </a:r>
            <a:r>
              <a:rPr lang="en-US" b="1" dirty="0" smtClean="0"/>
              <a:t>Decomposition </a:t>
            </a:r>
            <a:r>
              <a:rPr lang="en-US" b="1" dirty="0" err="1" smtClean="0"/>
              <a:t>resampled</a:t>
            </a:r>
            <a:r>
              <a:rPr lang="en-US" b="1" dirty="0" smtClean="0"/>
              <a:t> to monthly  </a:t>
            </a:r>
            <a:endParaRPr lang="en-US" b="1" dirty="0"/>
          </a:p>
        </p:txBody>
      </p:sp>
      <p:sp>
        <p:nvSpPr>
          <p:cNvPr id="7" name="TextBox 6"/>
          <p:cNvSpPr txBox="1"/>
          <p:nvPr/>
        </p:nvSpPr>
        <p:spPr>
          <a:xfrm>
            <a:off x="838200" y="5791200"/>
            <a:ext cx="7924800" cy="646331"/>
          </a:xfrm>
          <a:prstGeom prst="rect">
            <a:avLst/>
          </a:prstGeom>
          <a:noFill/>
        </p:spPr>
        <p:txBody>
          <a:bodyPr wrap="square" rtlCol="0">
            <a:spAutoFit/>
          </a:bodyPr>
          <a:lstStyle/>
          <a:p>
            <a:r>
              <a:rPr lang="en-US" dirty="0" smtClean="0">
                <a:latin typeface="Calibri" pitchFamily="34" charset="0"/>
                <a:cs typeface="Calibri" pitchFamily="34" charset="0"/>
              </a:rPr>
              <a:t>This decomposition says that there </a:t>
            </a:r>
            <a:r>
              <a:rPr lang="en-US" dirty="0" smtClean="0">
                <a:latin typeface="Calibri" pitchFamily="34" charset="0"/>
                <a:cs typeface="Calibri" pitchFamily="34" charset="0"/>
              </a:rPr>
              <a:t>is no trend and seasonality in the electricity consumption, which also states the data is stationary.</a:t>
            </a:r>
            <a:endParaRPr lang="en-US" dirty="0">
              <a:latin typeface="Calibri" pitchFamily="34" charset="0"/>
              <a:cs typeface="Calibri" pitchFamily="34" charset="0"/>
            </a:endParaRPr>
          </a:p>
        </p:txBody>
      </p:sp>
      <p:pic>
        <p:nvPicPr>
          <p:cNvPr id="8" name="Content Placeholder 7" descr="monthly decomposition.png"/>
          <p:cNvPicPr>
            <a:picLocks noGrp="1" noChangeAspect="1"/>
          </p:cNvPicPr>
          <p:nvPr>
            <p:ph idx="1"/>
          </p:nvPr>
        </p:nvPicPr>
        <p:blipFill>
          <a:blip r:embed="rId2" cstate="print"/>
          <a:stretch>
            <a:fillRect/>
          </a:stretch>
        </p:blipFill>
        <p:spPr>
          <a:xfrm>
            <a:off x="533400" y="2209800"/>
            <a:ext cx="7848600" cy="32766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676400"/>
            <a:ext cx="8229600" cy="1752600"/>
          </a:xfrm>
        </p:spPr>
        <p:txBody>
          <a:bodyPr>
            <a:normAutofit/>
          </a:bodyPr>
          <a:lstStyle/>
          <a:p>
            <a:pPr algn="ctr"/>
            <a:r>
              <a:rPr lang="en-US" b="1" dirty="0" smtClean="0"/>
              <a:t>Predictive </a:t>
            </a:r>
            <a:r>
              <a:rPr lang="en-US" b="1" dirty="0" err="1" smtClean="0"/>
              <a:t>modelling</a:t>
            </a:r>
            <a:r>
              <a:rPr lang="en-US" dirty="0" smtClean="0"/>
              <a:t/>
            </a:r>
            <a:br>
              <a:rPr lang="en-US" dirty="0" smtClean="0"/>
            </a:br>
            <a:r>
              <a:rPr lang="en-US" sz="2000" dirty="0" smtClean="0"/>
              <a:t>- </a:t>
            </a:r>
            <a:r>
              <a:rPr lang="en-US" sz="2000" dirty="0" smtClean="0"/>
              <a:t>ARIMA</a:t>
            </a:r>
            <a:r>
              <a:rPr lang="en-US" sz="2000" dirty="0" smtClean="0"/>
              <a:t/>
            </a:r>
            <a:br>
              <a:rPr lang="en-US" sz="2000" dirty="0" smtClean="0"/>
            </a:br>
            <a:r>
              <a:rPr lang="en-US" sz="2000" dirty="0" smtClean="0"/>
              <a:t>- </a:t>
            </a:r>
            <a:r>
              <a:rPr lang="en-US" sz="2000" dirty="0" smtClean="0"/>
              <a:t>SARIMA</a:t>
            </a:r>
            <a:endParaRPr lang="en-US" dirty="0"/>
          </a:p>
        </p:txBody>
      </p:sp>
      <p:pic>
        <p:nvPicPr>
          <p:cNvPr id="3" name="Picture 2" descr="download (8).jpeg"/>
          <p:cNvPicPr>
            <a:picLocks noChangeAspect="1"/>
          </p:cNvPicPr>
          <p:nvPr/>
        </p:nvPicPr>
        <p:blipFill>
          <a:blip r:embed="rId2" cstate="print"/>
          <a:stretch>
            <a:fillRect/>
          </a:stretch>
        </p:blipFill>
        <p:spPr>
          <a:xfrm>
            <a:off x="2819400" y="3733800"/>
            <a:ext cx="5029200" cy="2590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685800"/>
            <a:ext cx="8229600" cy="1066800"/>
          </a:xfrm>
        </p:spPr>
        <p:txBody>
          <a:bodyPr/>
          <a:lstStyle/>
          <a:p>
            <a:r>
              <a:rPr lang="en-US" b="1" dirty="0" smtClean="0"/>
              <a:t>ARIMA model</a:t>
            </a:r>
            <a:endParaRPr lang="en-US" b="1" dirty="0"/>
          </a:p>
        </p:txBody>
      </p:sp>
      <p:pic>
        <p:nvPicPr>
          <p:cNvPr id="6" name="Content Placeholder 5" descr="arima.png"/>
          <p:cNvPicPr>
            <a:picLocks noGrp="1" noChangeAspect="1"/>
          </p:cNvPicPr>
          <p:nvPr>
            <p:ph idx="1"/>
          </p:nvPr>
        </p:nvPicPr>
        <p:blipFill>
          <a:blip r:embed="rId2" cstate="print"/>
          <a:stretch>
            <a:fillRect/>
          </a:stretch>
        </p:blipFill>
        <p:spPr>
          <a:xfrm>
            <a:off x="381000" y="1752601"/>
            <a:ext cx="8229600" cy="3352800"/>
          </a:xfrm>
        </p:spPr>
      </p:pic>
      <p:sp>
        <p:nvSpPr>
          <p:cNvPr id="7" name="TextBox 6"/>
          <p:cNvSpPr txBox="1"/>
          <p:nvPr/>
        </p:nvSpPr>
        <p:spPr>
          <a:xfrm>
            <a:off x="838201" y="5486400"/>
            <a:ext cx="8001000" cy="1077218"/>
          </a:xfrm>
          <a:prstGeom prst="rect">
            <a:avLst/>
          </a:prstGeom>
          <a:noFill/>
        </p:spPr>
        <p:txBody>
          <a:bodyPr wrap="square" rtlCol="0">
            <a:spAutoFit/>
          </a:bodyPr>
          <a:lstStyle/>
          <a:p>
            <a:r>
              <a:rPr lang="en-US" sz="1600" dirty="0" smtClean="0"/>
              <a:t>The ARIMA model's RMSE score of 0.0957 indicates a relatively low error in the model's predictions compared to the actual values. </a:t>
            </a:r>
            <a:r>
              <a:rPr lang="en-US" sz="1600" dirty="0" smtClean="0"/>
              <a:t>This </a:t>
            </a:r>
            <a:r>
              <a:rPr lang="en-US" sz="1600" dirty="0" smtClean="0"/>
              <a:t>low RMSE score suggests that the model's predictions are close to the actual electricity consumption values, indicating its effectiveness in forecasting future values</a:t>
            </a:r>
            <a:r>
              <a:rPr lang="en-US" sz="1600" dirty="0" smtClean="0"/>
              <a:t>.</a:t>
            </a:r>
            <a:endParaRPr lang="en-US" sz="16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838200"/>
            <a:ext cx="8229600" cy="1066800"/>
          </a:xfrm>
        </p:spPr>
        <p:txBody>
          <a:bodyPr/>
          <a:lstStyle/>
          <a:p>
            <a:r>
              <a:rPr lang="en-US" b="1" dirty="0" smtClean="0"/>
              <a:t>SARIMA Model</a:t>
            </a:r>
            <a:endParaRPr lang="en-US" b="1" dirty="0"/>
          </a:p>
        </p:txBody>
      </p:sp>
      <p:pic>
        <p:nvPicPr>
          <p:cNvPr id="6" name="Content Placeholder 5" descr="sarima.png"/>
          <p:cNvPicPr>
            <a:picLocks noGrp="1" noChangeAspect="1"/>
          </p:cNvPicPr>
          <p:nvPr>
            <p:ph idx="1"/>
          </p:nvPr>
        </p:nvPicPr>
        <p:blipFill>
          <a:blip r:embed="rId2" cstate="print"/>
          <a:stretch>
            <a:fillRect/>
          </a:stretch>
        </p:blipFill>
        <p:spPr>
          <a:xfrm>
            <a:off x="381000" y="1981201"/>
            <a:ext cx="8382000" cy="3352800"/>
          </a:xfrm>
        </p:spPr>
      </p:pic>
      <p:sp>
        <p:nvSpPr>
          <p:cNvPr id="8" name="TextBox 7"/>
          <p:cNvSpPr txBox="1"/>
          <p:nvPr/>
        </p:nvSpPr>
        <p:spPr>
          <a:xfrm>
            <a:off x="762000" y="5562600"/>
            <a:ext cx="7848600" cy="646331"/>
          </a:xfrm>
          <a:prstGeom prst="rect">
            <a:avLst/>
          </a:prstGeom>
          <a:noFill/>
        </p:spPr>
        <p:txBody>
          <a:bodyPr wrap="square" rtlCol="0">
            <a:spAutoFit/>
          </a:bodyPr>
          <a:lstStyle/>
          <a:p>
            <a:r>
              <a:rPr lang="en-US" dirty="0" smtClean="0"/>
              <a:t>The RMSE score of 0.1053 indicates that, on average, the SARIMA model's forecasts differ from the actual values by approximately 0.1053 units. </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normAutofit fontScale="90000"/>
          </a:bodyPr>
          <a:lstStyle/>
          <a:p>
            <a:r>
              <a:rPr lang="en-US" b="1" dirty="0" err="1" smtClean="0"/>
              <a:t>Comparision</a:t>
            </a:r>
            <a:r>
              <a:rPr lang="en-US" b="1" dirty="0" smtClean="0"/>
              <a:t> between ARIMA and SARIMA model</a:t>
            </a:r>
            <a:endParaRPr lang="en-US" b="1" dirty="0"/>
          </a:p>
        </p:txBody>
      </p:sp>
      <p:sp>
        <p:nvSpPr>
          <p:cNvPr id="3" name="Content Placeholder 2"/>
          <p:cNvSpPr>
            <a:spLocks noGrp="1"/>
          </p:cNvSpPr>
          <p:nvPr>
            <p:ph idx="1"/>
          </p:nvPr>
        </p:nvSpPr>
        <p:spPr>
          <a:xfrm>
            <a:off x="457200" y="2514600"/>
            <a:ext cx="8229600" cy="4059936"/>
          </a:xfrm>
        </p:spPr>
        <p:txBody>
          <a:bodyPr>
            <a:normAutofit/>
          </a:bodyPr>
          <a:lstStyle/>
          <a:p>
            <a:r>
              <a:rPr lang="en-US" sz="1800" b="1" dirty="0" smtClean="0">
                <a:cs typeface="Calibri" pitchFamily="34" charset="0"/>
              </a:rPr>
              <a:t>ARIMA RMSE (0.0957)</a:t>
            </a:r>
            <a:r>
              <a:rPr lang="en-US" sz="1800" dirty="0" smtClean="0">
                <a:cs typeface="Calibri" pitchFamily="34" charset="0"/>
              </a:rPr>
              <a:t>: This lower score indicates that the ARIMA model has a slightly better fit to the data, with more accurate predictions compared to the actual values</a:t>
            </a:r>
            <a:r>
              <a:rPr lang="en-US" sz="1800" dirty="0" smtClean="0">
                <a:cs typeface="Calibri" pitchFamily="34" charset="0"/>
              </a:rPr>
              <a:t>.</a:t>
            </a:r>
            <a:endParaRPr lang="en-US" sz="1800" dirty="0" smtClean="0">
              <a:cs typeface="Calibri" pitchFamily="34" charset="0"/>
            </a:endParaRPr>
          </a:p>
          <a:p>
            <a:r>
              <a:rPr lang="en-US" sz="1800" b="1" dirty="0" smtClean="0">
                <a:cs typeface="Calibri" pitchFamily="34" charset="0"/>
              </a:rPr>
              <a:t>SARIMA RMSE (0.1053)</a:t>
            </a:r>
            <a:r>
              <a:rPr lang="en-US" sz="1800" dirty="0" smtClean="0">
                <a:cs typeface="Calibri" pitchFamily="34" charset="0"/>
              </a:rPr>
              <a:t>: This slightly higher score suggests that while the SARIMA model is still performing well, it has a marginally higher prediction error compared to the ARIMA model.</a:t>
            </a:r>
          </a:p>
          <a:p>
            <a:pPr>
              <a:buNone/>
            </a:pPr>
            <a:r>
              <a:rPr lang="en-US" sz="1800" dirty="0" smtClean="0">
                <a:cs typeface="Calibri" pitchFamily="34" charset="0"/>
              </a:rPr>
              <a:t>	</a:t>
            </a:r>
          </a:p>
          <a:p>
            <a:pPr>
              <a:buNone/>
            </a:pPr>
            <a:endParaRPr lang="en-US" sz="1800" dirty="0" smtClean="0">
              <a:cs typeface="Calibri" pitchFamily="34" charset="0"/>
            </a:endParaRPr>
          </a:p>
          <a:p>
            <a:pPr>
              <a:buNone/>
            </a:pPr>
            <a:r>
              <a:rPr lang="en-US" sz="1800" dirty="0" smtClean="0">
                <a:cs typeface="Calibri" pitchFamily="34" charset="0"/>
              </a:rPr>
              <a:t>In </a:t>
            </a:r>
            <a:r>
              <a:rPr lang="en-US" sz="1800" dirty="0" smtClean="0">
                <a:cs typeface="Calibri" pitchFamily="34" charset="0"/>
              </a:rPr>
              <a:t>summary, both models perform well in forecasting </a:t>
            </a:r>
            <a:r>
              <a:rPr lang="en-US" sz="1800" dirty="0" smtClean="0">
                <a:cs typeface="Calibri" pitchFamily="34" charset="0"/>
              </a:rPr>
              <a:t>electricity consumption, but </a:t>
            </a:r>
            <a:r>
              <a:rPr lang="en-US" sz="1800" dirty="0" smtClean="0">
                <a:cs typeface="Calibri" pitchFamily="34" charset="0"/>
              </a:rPr>
              <a:t>the ARIMA model has a slight edge over the SARIMA model in terms of prediction accuracy as indicated by the lower RMSE score.</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1447800"/>
          </a:xfrm>
        </p:spPr>
        <p:txBody>
          <a:bodyPr>
            <a:normAutofit/>
          </a:bodyPr>
          <a:lstStyle/>
          <a:p>
            <a:pPr algn="ctr"/>
            <a:r>
              <a:rPr lang="en-US" b="1" dirty="0" smtClean="0"/>
              <a:t>Feature engineering</a:t>
            </a:r>
            <a:endParaRPr lang="en-US" sz="2200" dirty="0"/>
          </a:p>
        </p:txBody>
      </p:sp>
      <p:pic>
        <p:nvPicPr>
          <p:cNvPr id="3" name="Picture 2" descr="download (2).png"/>
          <p:cNvPicPr>
            <a:picLocks noChangeAspect="1"/>
          </p:cNvPicPr>
          <p:nvPr/>
        </p:nvPicPr>
        <p:blipFill>
          <a:blip r:embed="rId2" cstate="print"/>
          <a:stretch>
            <a:fillRect/>
          </a:stretch>
        </p:blipFill>
        <p:spPr>
          <a:xfrm>
            <a:off x="1676400" y="3048000"/>
            <a:ext cx="6553200" cy="3276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066800"/>
          </a:xfrm>
        </p:spPr>
        <p:txBody>
          <a:bodyPr/>
          <a:lstStyle/>
          <a:p>
            <a:r>
              <a:rPr lang="en-US" b="1" dirty="0" smtClean="0"/>
              <a:t>Correlation matrix</a:t>
            </a:r>
            <a:endParaRPr lang="en-US" b="1" dirty="0"/>
          </a:p>
        </p:txBody>
      </p:sp>
      <p:sp>
        <p:nvSpPr>
          <p:cNvPr id="5" name="TextBox 4"/>
          <p:cNvSpPr txBox="1"/>
          <p:nvPr/>
        </p:nvSpPr>
        <p:spPr>
          <a:xfrm>
            <a:off x="6172199" y="2667000"/>
            <a:ext cx="2819401" cy="1754326"/>
          </a:xfrm>
          <a:prstGeom prst="rect">
            <a:avLst/>
          </a:prstGeom>
          <a:noFill/>
        </p:spPr>
        <p:txBody>
          <a:bodyPr wrap="square" rtlCol="0">
            <a:spAutoFit/>
          </a:bodyPr>
          <a:lstStyle/>
          <a:p>
            <a:r>
              <a:rPr lang="en-US" dirty="0" smtClean="0"/>
              <a:t>From the correlation plot we get to know that the features with high correlation are “sub </a:t>
            </a:r>
            <a:r>
              <a:rPr lang="en-US" dirty="0" err="1" smtClean="0"/>
              <a:t>meetering</a:t>
            </a:r>
            <a:r>
              <a:rPr lang="en-US" dirty="0" smtClean="0"/>
              <a:t> 3”,”Global intensity” </a:t>
            </a:r>
            <a:endParaRPr lang="en-US" dirty="0" smtClean="0"/>
          </a:p>
        </p:txBody>
      </p:sp>
      <p:pic>
        <p:nvPicPr>
          <p:cNvPr id="7" name="Content Placeholder 6" descr="correlation.png"/>
          <p:cNvPicPr>
            <a:picLocks noGrp="1" noChangeAspect="1"/>
          </p:cNvPicPr>
          <p:nvPr>
            <p:ph idx="1"/>
          </p:nvPr>
        </p:nvPicPr>
        <p:blipFill>
          <a:blip r:embed="rId2" cstate="print"/>
          <a:stretch>
            <a:fillRect/>
          </a:stretch>
        </p:blipFill>
        <p:spPr>
          <a:xfrm>
            <a:off x="457200" y="1905000"/>
            <a:ext cx="5562600" cy="432435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Created </a:t>
            </a:r>
            <a:r>
              <a:rPr lang="en-US" b="1" dirty="0" smtClean="0"/>
              <a:t>rolling statistics features</a:t>
            </a:r>
            <a:r>
              <a:rPr lang="en-US" dirty="0" smtClean="0"/>
              <a:t/>
            </a:r>
            <a:br>
              <a:rPr lang="en-US" dirty="0" smtClean="0"/>
            </a:br>
            <a:endParaRPr lang="en-US" dirty="0"/>
          </a:p>
        </p:txBody>
      </p:sp>
      <p:sp>
        <p:nvSpPr>
          <p:cNvPr id="3" name="Content Placeholder 2"/>
          <p:cNvSpPr>
            <a:spLocks noGrp="1"/>
          </p:cNvSpPr>
          <p:nvPr>
            <p:ph idx="1"/>
          </p:nvPr>
        </p:nvSpPr>
        <p:spPr>
          <a:xfrm>
            <a:off x="457200" y="2249424"/>
            <a:ext cx="8229600" cy="2398776"/>
          </a:xfrm>
        </p:spPr>
        <p:txBody>
          <a:bodyPr>
            <a:normAutofit/>
          </a:bodyPr>
          <a:lstStyle/>
          <a:p>
            <a:r>
              <a:rPr lang="en-US" sz="2000" dirty="0" err="1" smtClean="0"/>
              <a:t>df</a:t>
            </a:r>
            <a:r>
              <a:rPr lang="en-US" sz="2000" dirty="0" smtClean="0"/>
              <a:t>['rolling_mean_3'] = </a:t>
            </a:r>
            <a:r>
              <a:rPr lang="en-US" sz="2000" dirty="0" err="1" smtClean="0"/>
              <a:t>df</a:t>
            </a:r>
            <a:r>
              <a:rPr lang="en-US" sz="2000" dirty="0" smtClean="0"/>
              <a:t>['</a:t>
            </a:r>
            <a:r>
              <a:rPr lang="en-US" sz="2000" dirty="0" err="1" smtClean="0"/>
              <a:t>Global_active_power</a:t>
            </a:r>
            <a:r>
              <a:rPr lang="en-US" sz="2000" dirty="0" smtClean="0"/>
              <a:t>'].rolling(window=3).mean()</a:t>
            </a:r>
          </a:p>
          <a:p>
            <a:r>
              <a:rPr lang="en-US" sz="2000" dirty="0" err="1" smtClean="0"/>
              <a:t>df</a:t>
            </a:r>
            <a:r>
              <a:rPr lang="en-US" sz="2000" dirty="0" smtClean="0"/>
              <a:t>['rolling_mean_7'] = </a:t>
            </a:r>
            <a:r>
              <a:rPr lang="en-US" sz="2000" dirty="0" err="1" smtClean="0"/>
              <a:t>df</a:t>
            </a:r>
            <a:r>
              <a:rPr lang="en-US" sz="2000" dirty="0" smtClean="0"/>
              <a:t>['</a:t>
            </a:r>
            <a:r>
              <a:rPr lang="en-US" sz="2000" dirty="0" err="1" smtClean="0"/>
              <a:t>Global_active_power</a:t>
            </a:r>
            <a:r>
              <a:rPr lang="en-US" sz="2000" dirty="0" smtClean="0"/>
              <a:t>'].rolling(window=7).mean()</a:t>
            </a:r>
          </a:p>
          <a:p>
            <a:r>
              <a:rPr lang="en-US" sz="2000" dirty="0" err="1" smtClean="0"/>
              <a:t>df</a:t>
            </a:r>
            <a:r>
              <a:rPr lang="en-US" sz="2000" dirty="0" smtClean="0"/>
              <a:t>['rolling_std_7'] = </a:t>
            </a:r>
            <a:r>
              <a:rPr lang="en-US" sz="2000" dirty="0" err="1" smtClean="0"/>
              <a:t>df</a:t>
            </a:r>
            <a:r>
              <a:rPr lang="en-US" sz="2000" dirty="0" smtClean="0"/>
              <a:t>['</a:t>
            </a:r>
            <a:r>
              <a:rPr lang="en-US" sz="2000" dirty="0" err="1" smtClean="0"/>
              <a:t>Global_active_power</a:t>
            </a:r>
            <a:r>
              <a:rPr lang="en-US" sz="2000" dirty="0" smtClean="0"/>
              <a:t>'].rolling(window=7).std()</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a:bodyPr>
          <a:lstStyle/>
          <a:p>
            <a:pPr algn="ctr"/>
            <a:r>
              <a:rPr lang="en-US" sz="3600" b="1" dirty="0" smtClean="0"/>
              <a:t>Contents</a:t>
            </a:r>
            <a:endParaRPr lang="en-US" sz="3600" b="1" dirty="0"/>
          </a:p>
        </p:txBody>
      </p:sp>
      <p:sp>
        <p:nvSpPr>
          <p:cNvPr id="3" name="Content Placeholder 2"/>
          <p:cNvSpPr>
            <a:spLocks noGrp="1"/>
          </p:cNvSpPr>
          <p:nvPr>
            <p:ph idx="1"/>
          </p:nvPr>
        </p:nvSpPr>
        <p:spPr/>
        <p:txBody>
          <a:bodyPr>
            <a:normAutofit/>
          </a:bodyPr>
          <a:lstStyle/>
          <a:p>
            <a:pPr>
              <a:buClr>
                <a:schemeClr val="tx1"/>
              </a:buClr>
              <a:buFont typeface="Wingdings" pitchFamily="2" charset="2"/>
              <a:buChar char="Ø"/>
            </a:pPr>
            <a:r>
              <a:rPr lang="en-US" sz="2400" dirty="0" smtClean="0"/>
              <a:t>   </a:t>
            </a:r>
            <a:r>
              <a:rPr lang="en-US" sz="2000" dirty="0" smtClean="0">
                <a:latin typeface="Calibri" pitchFamily="34" charset="0"/>
                <a:cs typeface="Calibri" pitchFamily="34" charset="0"/>
              </a:rPr>
              <a:t>Introduction </a:t>
            </a:r>
          </a:p>
          <a:p>
            <a:pPr>
              <a:buClr>
                <a:schemeClr val="tx1"/>
              </a:buClr>
              <a:buFont typeface="Wingdings" pitchFamily="2" charset="2"/>
              <a:buChar char="Ø"/>
            </a:pPr>
            <a:r>
              <a:rPr lang="en-US" sz="2000" dirty="0" smtClean="0">
                <a:latin typeface="Calibri" pitchFamily="34" charset="0"/>
                <a:cs typeface="Calibri" pitchFamily="34" charset="0"/>
              </a:rPr>
              <a:t>   Objectives</a:t>
            </a:r>
          </a:p>
          <a:p>
            <a:pPr>
              <a:buClr>
                <a:schemeClr val="tx1"/>
              </a:buClr>
              <a:buFont typeface="Wingdings" pitchFamily="2" charset="2"/>
              <a:buChar char="Ø"/>
            </a:pPr>
            <a:r>
              <a:rPr lang="en-US" sz="2000" dirty="0" smtClean="0">
                <a:latin typeface="Calibri" pitchFamily="34" charset="0"/>
                <a:cs typeface="Calibri" pitchFamily="34" charset="0"/>
              </a:rPr>
              <a:t>   Data description</a:t>
            </a:r>
          </a:p>
          <a:p>
            <a:pPr>
              <a:buClr>
                <a:schemeClr val="tx1"/>
              </a:buClr>
              <a:buFont typeface="Wingdings" pitchFamily="2" charset="2"/>
              <a:buChar char="Ø"/>
            </a:pPr>
            <a:r>
              <a:rPr lang="en-US" sz="2000" dirty="0" smtClean="0">
                <a:latin typeface="Calibri" pitchFamily="34" charset="0"/>
                <a:cs typeface="Calibri" pitchFamily="34" charset="0"/>
              </a:rPr>
              <a:t>   Data preparation</a:t>
            </a:r>
          </a:p>
          <a:p>
            <a:pPr>
              <a:buClr>
                <a:schemeClr val="tx1"/>
              </a:buClr>
              <a:buFont typeface="Wingdings" pitchFamily="2" charset="2"/>
              <a:buChar char="Ø"/>
            </a:pPr>
            <a:r>
              <a:rPr lang="en-US" sz="2000" dirty="0" smtClean="0">
                <a:latin typeface="Calibri" pitchFamily="34" charset="0"/>
                <a:cs typeface="Calibri" pitchFamily="34" charset="0"/>
              </a:rPr>
              <a:t>   </a:t>
            </a:r>
            <a:r>
              <a:rPr lang="en-US" sz="2000" dirty="0" smtClean="0">
                <a:latin typeface="Calibri" pitchFamily="34" charset="0"/>
                <a:cs typeface="Calibri" pitchFamily="34" charset="0"/>
              </a:rPr>
              <a:t>EDA</a:t>
            </a:r>
          </a:p>
          <a:p>
            <a:pPr>
              <a:buClr>
                <a:schemeClr val="tx1"/>
              </a:buClr>
              <a:buFont typeface="Wingdings" pitchFamily="2" charset="2"/>
              <a:buChar char="Ø"/>
            </a:pPr>
            <a:r>
              <a:rPr lang="en-US" sz="2000" dirty="0" smtClean="0">
                <a:latin typeface="Calibri" pitchFamily="34" charset="0"/>
                <a:cs typeface="Calibri" pitchFamily="34" charset="0"/>
              </a:rPr>
              <a:t>   Time series forecasting models</a:t>
            </a:r>
          </a:p>
          <a:p>
            <a:pPr>
              <a:buClr>
                <a:schemeClr val="tx1"/>
              </a:buClr>
              <a:buFont typeface="Wingdings" pitchFamily="2" charset="2"/>
              <a:buChar char="Ø"/>
            </a:pPr>
            <a:r>
              <a:rPr lang="en-US" sz="2000" dirty="0" smtClean="0">
                <a:latin typeface="Calibri" pitchFamily="34" charset="0"/>
                <a:cs typeface="Calibri" pitchFamily="34" charset="0"/>
              </a:rPr>
              <a:t>   Feature engineering</a:t>
            </a:r>
          </a:p>
          <a:p>
            <a:pPr>
              <a:buClr>
                <a:schemeClr val="tx1"/>
              </a:buClr>
              <a:buFont typeface="Wingdings" pitchFamily="2" charset="2"/>
              <a:buChar char="Ø"/>
            </a:pPr>
            <a:r>
              <a:rPr lang="en-US" sz="2000" dirty="0" smtClean="0">
                <a:latin typeface="Calibri" pitchFamily="34" charset="0"/>
                <a:cs typeface="Calibri" pitchFamily="34" charset="0"/>
              </a:rPr>
              <a:t>   Model evaluation and tuning</a:t>
            </a:r>
          </a:p>
          <a:p>
            <a:pPr>
              <a:buClr>
                <a:schemeClr val="tx1"/>
              </a:buClr>
              <a:buFont typeface="Wingdings" pitchFamily="2" charset="2"/>
              <a:buChar char="Ø"/>
            </a:pPr>
            <a:r>
              <a:rPr lang="en-US" sz="2000" dirty="0" smtClean="0">
                <a:latin typeface="Calibri" pitchFamily="34" charset="0"/>
                <a:cs typeface="Calibri" pitchFamily="34" charset="0"/>
              </a:rPr>
              <a:t> </a:t>
            </a:r>
            <a:r>
              <a:rPr lang="en-US" sz="2000" dirty="0" smtClean="0">
                <a:latin typeface="Calibri" pitchFamily="34" charset="0"/>
                <a:cs typeface="Calibri" pitchFamily="34" charset="0"/>
              </a:rPr>
              <a:t>  Future consumption prediction</a:t>
            </a:r>
            <a:endParaRPr lang="en-US" sz="2000" dirty="0" smtClean="0">
              <a:latin typeface="Calibri" pitchFamily="34" charset="0"/>
              <a:cs typeface="Calibri" pitchFamily="34" charset="0"/>
            </a:endParaRPr>
          </a:p>
          <a:p>
            <a:pPr>
              <a:buClr>
                <a:schemeClr val="tx1"/>
              </a:buClr>
              <a:buFont typeface="Wingdings" pitchFamily="2" charset="2"/>
              <a:buChar char="Ø"/>
            </a:pPr>
            <a:endParaRPr lang="en-US" sz="2000" dirty="0">
              <a:latin typeface="Calibri" pitchFamily="34" charset="0"/>
              <a:cs typeface="Calibri" pitchFamily="34" charset="0"/>
            </a:endParaRPr>
          </a:p>
        </p:txBody>
      </p:sp>
      <p:sp>
        <p:nvSpPr>
          <p:cNvPr id="27650" name="AutoShape 2" descr="Infographic: Energy Consumption 2022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images (2).jpeg"/>
          <p:cNvPicPr>
            <a:picLocks noChangeAspect="1"/>
          </p:cNvPicPr>
          <p:nvPr/>
        </p:nvPicPr>
        <p:blipFill>
          <a:blip r:embed="rId2" cstate="print"/>
          <a:stretch>
            <a:fillRect/>
          </a:stretch>
        </p:blipFill>
        <p:spPr>
          <a:xfrm>
            <a:off x="4724400" y="3048000"/>
            <a:ext cx="4114800" cy="3429000"/>
          </a:xfrm>
          <a:prstGeom prst="rect">
            <a:avLst/>
          </a:prstGeom>
        </p:spPr>
      </p:pic>
    </p:spTree>
  </p:cSld>
  <p:clrMapOvr>
    <a:masterClrMapping/>
  </p:clrMapOvr>
  <p:transition advClick="0" advTm="2158"/>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374648"/>
          </a:xfrm>
        </p:spPr>
        <p:txBody>
          <a:bodyPr>
            <a:normAutofit/>
          </a:bodyPr>
          <a:lstStyle/>
          <a:p>
            <a:pPr algn="ctr"/>
            <a:r>
              <a:rPr lang="en-US" b="1" dirty="0" smtClean="0"/>
              <a:t>Future consumption prediction</a:t>
            </a:r>
            <a:r>
              <a:rPr lang="en-US" dirty="0" smtClean="0"/>
              <a:t/>
            </a:r>
            <a:br>
              <a:rPr lang="en-US" dirty="0" smtClean="0"/>
            </a:br>
            <a:endParaRPr lang="en-US" dirty="0"/>
          </a:p>
        </p:txBody>
      </p:sp>
      <p:pic>
        <p:nvPicPr>
          <p:cNvPr id="3" name="Picture 2" descr="download (3).png"/>
          <p:cNvPicPr>
            <a:picLocks noChangeAspect="1"/>
          </p:cNvPicPr>
          <p:nvPr/>
        </p:nvPicPr>
        <p:blipFill>
          <a:blip r:embed="rId2" cstate="print"/>
          <a:stretch>
            <a:fillRect/>
          </a:stretch>
        </p:blipFill>
        <p:spPr>
          <a:xfrm>
            <a:off x="2057400" y="3124200"/>
            <a:ext cx="5791200" cy="28003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b="1" dirty="0" smtClean="0"/>
              <a:t>Forecasting using SARIMA model</a:t>
            </a:r>
            <a:endParaRPr lang="en-US" b="1" dirty="0"/>
          </a:p>
        </p:txBody>
      </p:sp>
      <p:pic>
        <p:nvPicPr>
          <p:cNvPr id="7" name="Content Placeholder 6" descr="arima forecast.png"/>
          <p:cNvPicPr>
            <a:picLocks noGrp="1" noChangeAspect="1"/>
          </p:cNvPicPr>
          <p:nvPr>
            <p:ph idx="1"/>
          </p:nvPr>
        </p:nvPicPr>
        <p:blipFill>
          <a:blip r:embed="rId3" cstate="print"/>
          <a:stretch>
            <a:fillRect/>
          </a:stretch>
        </p:blipFill>
        <p:spPr>
          <a:xfrm>
            <a:off x="457200" y="1828800"/>
            <a:ext cx="8229600" cy="43434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Forecasting using ARIMA model</a:t>
            </a:r>
            <a:endParaRPr lang="en-US" b="1" dirty="0"/>
          </a:p>
        </p:txBody>
      </p:sp>
      <p:pic>
        <p:nvPicPr>
          <p:cNvPr id="4" name="Content Placeholder 3" descr="download (1).png"/>
          <p:cNvPicPr>
            <a:picLocks noGrp="1" noChangeAspect="1"/>
          </p:cNvPicPr>
          <p:nvPr>
            <p:ph idx="1"/>
          </p:nvPr>
        </p:nvPicPr>
        <p:blipFill>
          <a:blip r:embed="rId2" cstate="print"/>
          <a:stretch>
            <a:fillRect/>
          </a:stretch>
        </p:blipFill>
        <p:spPr>
          <a:xfrm>
            <a:off x="457200" y="2286000"/>
            <a:ext cx="8229600" cy="3638409"/>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b="1" dirty="0"/>
          </a:p>
        </p:txBody>
      </p:sp>
      <p:sp>
        <p:nvSpPr>
          <p:cNvPr id="3" name="Content Placeholder 2"/>
          <p:cNvSpPr>
            <a:spLocks noGrp="1"/>
          </p:cNvSpPr>
          <p:nvPr>
            <p:ph idx="1"/>
          </p:nvPr>
        </p:nvSpPr>
        <p:spPr/>
        <p:txBody>
          <a:bodyPr>
            <a:normAutofit/>
          </a:bodyPr>
          <a:lstStyle/>
          <a:p>
            <a:r>
              <a:rPr lang="en-US" sz="2000" dirty="0" smtClean="0"/>
              <a:t>Data preparation like outlier removal and normalization is done for accuracy while predicting</a:t>
            </a:r>
          </a:p>
          <a:p>
            <a:r>
              <a:rPr lang="en-US" sz="2000" dirty="0" smtClean="0"/>
              <a:t>Comparatively between ARIMA and SARIMA forecasting we can go with ARIMA forecasting technique as the accuracy of its prediction is quite better than SARIMA.</a:t>
            </a:r>
            <a:endParaRPr lang="en-US" sz="2000" dirty="0"/>
          </a:p>
        </p:txBody>
      </p:sp>
      <p:pic>
        <p:nvPicPr>
          <p:cNvPr id="4" name="Picture 3" descr="download (4).png"/>
          <p:cNvPicPr>
            <a:picLocks noChangeAspect="1"/>
          </p:cNvPicPr>
          <p:nvPr/>
        </p:nvPicPr>
        <p:blipFill>
          <a:blip r:embed="rId2" cstate="print"/>
          <a:stretch>
            <a:fillRect/>
          </a:stretch>
        </p:blipFill>
        <p:spPr>
          <a:xfrm>
            <a:off x="4495800" y="4495800"/>
            <a:ext cx="3657600" cy="2152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0"/>
            <a:ext cx="4953000" cy="1179576"/>
          </a:xfrm>
        </p:spPr>
        <p:txBody>
          <a:bodyPr>
            <a:normAutofit/>
          </a:bodyPr>
          <a:lstStyle/>
          <a:p>
            <a:pPr>
              <a:buNone/>
            </a:pPr>
            <a:r>
              <a:rPr lang="en-US" sz="6600" b="1" dirty="0" smtClean="0"/>
              <a:t>Thank you</a:t>
            </a:r>
            <a:endParaRPr lang="en-US" sz="6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219201"/>
            <a:ext cx="4038600" cy="2438400"/>
          </a:xfrm>
        </p:spPr>
        <p:txBody>
          <a:bodyPr>
            <a:normAutofit/>
          </a:bodyPr>
          <a:lstStyle/>
          <a:p>
            <a:pPr marL="624078" indent="-514350">
              <a:buClr>
                <a:schemeClr val="tx1"/>
              </a:buClr>
              <a:buNone/>
            </a:pPr>
            <a:r>
              <a:rPr lang="en-US" b="1" dirty="0" smtClean="0"/>
              <a:t>		</a:t>
            </a:r>
            <a:r>
              <a:rPr lang="en-US" sz="2400" b="1" dirty="0" smtClean="0"/>
              <a:t>Introduction</a:t>
            </a:r>
            <a:endParaRPr lang="en-US" sz="2000" dirty="0" smtClean="0">
              <a:latin typeface="Calibri" pitchFamily="34" charset="0"/>
              <a:cs typeface="Calibri" pitchFamily="34" charset="0"/>
            </a:endParaRPr>
          </a:p>
          <a:p>
            <a:pPr marL="624078" indent="-514350">
              <a:buClr>
                <a:schemeClr val="tx1"/>
              </a:buClr>
              <a:buFont typeface="Wingdings" pitchFamily="2" charset="2"/>
              <a:buChar char="Ø"/>
            </a:pPr>
            <a:endParaRPr lang="en-US" dirty="0" smtClean="0">
              <a:latin typeface="Calibri" pitchFamily="34" charset="0"/>
              <a:cs typeface="Calibri" pitchFamily="34" charset="0"/>
            </a:endParaRPr>
          </a:p>
          <a:p>
            <a:pPr marL="624078" indent="-514350">
              <a:buClr>
                <a:schemeClr val="tx1"/>
              </a:buClr>
              <a:buFont typeface="Wingdings" pitchFamily="2" charset="2"/>
              <a:buChar char="Ø"/>
            </a:pPr>
            <a:r>
              <a:rPr lang="en-US" dirty="0" smtClean="0">
                <a:latin typeface="Calibri" pitchFamily="34" charset="0"/>
                <a:cs typeface="Calibri" pitchFamily="34" charset="0"/>
              </a:rPr>
              <a:t>This internship </a:t>
            </a:r>
            <a:r>
              <a:rPr lang="en-US" dirty="0" smtClean="0">
                <a:latin typeface="Calibri" pitchFamily="34" charset="0"/>
                <a:cs typeface="Calibri" pitchFamily="34" charset="0"/>
              </a:rPr>
              <a:t>project “2” </a:t>
            </a:r>
            <a:r>
              <a:rPr lang="en-US" dirty="0" smtClean="0">
                <a:latin typeface="Calibri" pitchFamily="34" charset="0"/>
                <a:cs typeface="Calibri" pitchFamily="34" charset="0"/>
              </a:rPr>
              <a:t>is focused on leveraging Python for time series prediction of </a:t>
            </a:r>
            <a:r>
              <a:rPr lang="en-US" dirty="0" smtClean="0">
                <a:latin typeface="Calibri" pitchFamily="34" charset="0"/>
                <a:cs typeface="Calibri" pitchFamily="34" charset="0"/>
              </a:rPr>
              <a:t>household electricity </a:t>
            </a:r>
            <a:r>
              <a:rPr lang="en-US" dirty="0" smtClean="0">
                <a:latin typeface="Calibri" pitchFamily="34" charset="0"/>
                <a:cs typeface="Calibri" pitchFamily="34" charset="0"/>
              </a:rPr>
              <a:t>consumption.</a:t>
            </a:r>
            <a:endParaRPr lang="en-US" sz="2000" dirty="0" smtClean="0">
              <a:latin typeface="Calibri" pitchFamily="34" charset="0"/>
              <a:cs typeface="Calibri" pitchFamily="34" charset="0"/>
            </a:endParaRPr>
          </a:p>
        </p:txBody>
      </p:sp>
      <p:sp>
        <p:nvSpPr>
          <p:cNvPr id="10" name="Content Placeholder 9"/>
          <p:cNvSpPr>
            <a:spLocks noGrp="1"/>
          </p:cNvSpPr>
          <p:nvPr>
            <p:ph sz="half" idx="2"/>
          </p:nvPr>
        </p:nvSpPr>
        <p:spPr>
          <a:xfrm>
            <a:off x="4572000" y="1295401"/>
            <a:ext cx="4038600" cy="2438400"/>
          </a:xfrm>
        </p:spPr>
        <p:txBody>
          <a:bodyPr/>
          <a:lstStyle/>
          <a:p>
            <a:pPr>
              <a:buNone/>
            </a:pPr>
            <a:r>
              <a:rPr lang="en-US" b="1" dirty="0" smtClean="0"/>
              <a:t> </a:t>
            </a:r>
            <a:r>
              <a:rPr lang="en-US" b="1" dirty="0" smtClean="0"/>
              <a:t>                </a:t>
            </a:r>
            <a:r>
              <a:rPr lang="en-US" sz="2400" b="1" dirty="0" smtClean="0"/>
              <a:t>Objectives</a:t>
            </a:r>
            <a:endParaRPr lang="en-US" sz="2400" b="1" dirty="0"/>
          </a:p>
        </p:txBody>
      </p:sp>
      <p:sp>
        <p:nvSpPr>
          <p:cNvPr id="5" name="TextBox 4"/>
          <p:cNvSpPr txBox="1"/>
          <p:nvPr/>
        </p:nvSpPr>
        <p:spPr>
          <a:xfrm>
            <a:off x="4953000" y="1295400"/>
            <a:ext cx="3505200" cy="2554545"/>
          </a:xfrm>
          <a:prstGeom prst="rect">
            <a:avLst/>
          </a:prstGeom>
          <a:noFill/>
        </p:spPr>
        <p:txBody>
          <a:bodyPr wrap="square" rtlCol="0">
            <a:spAutoFit/>
          </a:bodyPr>
          <a:lstStyle/>
          <a:p>
            <a:pPr>
              <a:buFont typeface="Wingdings" pitchFamily="2" charset="2"/>
              <a:buChar char="Ø"/>
            </a:pPr>
            <a:endParaRPr lang="en-US" sz="2000" dirty="0" smtClean="0">
              <a:latin typeface="Calibri" pitchFamily="34" charset="0"/>
              <a:cs typeface="Calibri" pitchFamily="34" charset="0"/>
            </a:endParaRPr>
          </a:p>
          <a:p>
            <a:pPr>
              <a:buFont typeface="Wingdings" pitchFamily="2" charset="2"/>
              <a:buChar char="Ø"/>
            </a:pPr>
            <a:endParaRPr lang="en-US" sz="2000" dirty="0" smtClean="0">
              <a:latin typeface="Calibri" pitchFamily="34" charset="0"/>
              <a:cs typeface="Calibri" pitchFamily="34" charset="0"/>
            </a:endParaRPr>
          </a:p>
          <a:p>
            <a:pPr>
              <a:buFont typeface="Wingdings" pitchFamily="2" charset="2"/>
              <a:buChar char="Ø"/>
            </a:pPr>
            <a:r>
              <a:rPr lang="en-US" sz="2000" dirty="0" smtClean="0">
                <a:latin typeface="Calibri" pitchFamily="34" charset="0"/>
                <a:cs typeface="Calibri" pitchFamily="34" charset="0"/>
              </a:rPr>
              <a:t>To build Time series model and evaluate metrics</a:t>
            </a:r>
          </a:p>
          <a:p>
            <a:pPr>
              <a:buFont typeface="Wingdings" pitchFamily="2" charset="2"/>
              <a:buChar char="Ø"/>
            </a:pPr>
            <a:r>
              <a:rPr lang="en-US" sz="2000" dirty="0" smtClean="0">
                <a:latin typeface="Calibri" pitchFamily="34" charset="0"/>
                <a:cs typeface="Calibri" pitchFamily="34" charset="0"/>
              </a:rPr>
              <a:t> </a:t>
            </a:r>
            <a:r>
              <a:rPr lang="en-US" sz="2000" dirty="0" smtClean="0">
                <a:latin typeface="Calibri" pitchFamily="34" charset="0"/>
                <a:cs typeface="Calibri" pitchFamily="34" charset="0"/>
              </a:rPr>
              <a:t>To predict future consumption</a:t>
            </a:r>
            <a:endParaRPr lang="en-US" sz="2000" dirty="0" smtClean="0">
              <a:latin typeface="Calibri" pitchFamily="34" charset="0"/>
              <a:cs typeface="Calibri" pitchFamily="34" charset="0"/>
            </a:endParaRPr>
          </a:p>
          <a:p>
            <a:pPr>
              <a:buFont typeface="Wingdings" pitchFamily="2" charset="2"/>
              <a:buChar char="Ø"/>
            </a:pPr>
            <a:endParaRPr lang="en-US" sz="2000" dirty="0" smtClean="0">
              <a:latin typeface="Calibri" pitchFamily="34" charset="0"/>
              <a:cs typeface="Calibri" pitchFamily="34" charset="0"/>
            </a:endParaRPr>
          </a:p>
          <a:p>
            <a:pPr>
              <a:buFont typeface="Wingdings" pitchFamily="2" charset="2"/>
              <a:buChar char="Ø"/>
            </a:pPr>
            <a:endParaRPr lang="en-US" sz="2000" dirty="0">
              <a:latin typeface="Calibri" pitchFamily="34" charset="0"/>
              <a:cs typeface="Calibri" pitchFamily="34" charset="0"/>
            </a:endParaRPr>
          </a:p>
        </p:txBody>
      </p:sp>
      <p:sp>
        <p:nvSpPr>
          <p:cNvPr id="26626" name="AutoShape 2" descr="Energy use in households in 2020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6628" name="AutoShape 4" descr="Energy use in households in 2020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download (6).jpeg"/>
          <p:cNvPicPr>
            <a:picLocks noChangeAspect="1"/>
          </p:cNvPicPr>
          <p:nvPr/>
        </p:nvPicPr>
        <p:blipFill>
          <a:blip r:embed="rId2" cstate="print"/>
          <a:stretch>
            <a:fillRect/>
          </a:stretch>
        </p:blipFill>
        <p:spPr>
          <a:xfrm>
            <a:off x="1752600" y="3962400"/>
            <a:ext cx="5943600" cy="2667000"/>
          </a:xfrm>
          <a:prstGeom prst="rect">
            <a:avLst/>
          </a:prstGeom>
        </p:spPr>
      </p:pic>
    </p:spTree>
  </p:cSld>
  <p:clrMapOvr>
    <a:masterClrMapping/>
  </p:clrMapOvr>
  <p:transition advClick="0"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066800"/>
          </a:xfrm>
        </p:spPr>
        <p:txBody>
          <a:bodyPr>
            <a:normAutofit/>
          </a:bodyPr>
          <a:lstStyle/>
          <a:p>
            <a:r>
              <a:rPr lang="en-US" sz="3600" b="1" dirty="0" smtClean="0"/>
              <a:t>Data description</a:t>
            </a:r>
            <a:endParaRPr lang="en-US" sz="3600" b="1" dirty="0"/>
          </a:p>
        </p:txBody>
      </p:sp>
      <p:sp>
        <p:nvSpPr>
          <p:cNvPr id="3" name="Content Placeholder 2"/>
          <p:cNvSpPr>
            <a:spLocks noGrp="1"/>
          </p:cNvSpPr>
          <p:nvPr>
            <p:ph idx="1"/>
          </p:nvPr>
        </p:nvSpPr>
        <p:spPr>
          <a:xfrm>
            <a:off x="457200" y="2057400"/>
            <a:ext cx="5181600" cy="4191000"/>
          </a:xfrm>
        </p:spPr>
        <p:txBody>
          <a:bodyPr>
            <a:normAutofit fontScale="85000" lnSpcReduction="10000"/>
          </a:bodyPr>
          <a:lstStyle/>
          <a:p>
            <a:pPr>
              <a:buClr>
                <a:schemeClr val="tx1"/>
              </a:buClr>
              <a:buNone/>
            </a:pPr>
            <a:r>
              <a:rPr lang="en-US" sz="2000" dirty="0" smtClean="0">
                <a:latin typeface="Calibri" pitchFamily="34" charset="0"/>
                <a:cs typeface="Calibri" pitchFamily="34" charset="0"/>
              </a:rPr>
              <a:t>1. Date: Date of the electricity consumption recording.</a:t>
            </a:r>
          </a:p>
          <a:p>
            <a:pPr>
              <a:buClr>
                <a:schemeClr val="tx1"/>
              </a:buClr>
              <a:buNone/>
            </a:pPr>
            <a:r>
              <a:rPr lang="en-US" sz="2000" dirty="0" smtClean="0">
                <a:latin typeface="Calibri" pitchFamily="34" charset="0"/>
                <a:cs typeface="Calibri" pitchFamily="34" charset="0"/>
              </a:rPr>
              <a:t>2. Time: Time of the electricity consumption recording.</a:t>
            </a:r>
          </a:p>
          <a:p>
            <a:pPr>
              <a:buClr>
                <a:schemeClr val="tx1"/>
              </a:buClr>
              <a:buNone/>
            </a:pPr>
            <a:r>
              <a:rPr lang="en-US" sz="2000" dirty="0" smtClean="0">
                <a:latin typeface="Calibri" pitchFamily="34" charset="0"/>
                <a:cs typeface="Calibri" pitchFamily="34" charset="0"/>
              </a:rPr>
              <a:t>3. </a:t>
            </a:r>
            <a:r>
              <a:rPr lang="en-US" sz="2000" dirty="0" err="1" smtClean="0">
                <a:latin typeface="Calibri" pitchFamily="34" charset="0"/>
                <a:cs typeface="Calibri" pitchFamily="34" charset="0"/>
              </a:rPr>
              <a:t>Global_active_power</a:t>
            </a:r>
            <a:r>
              <a:rPr lang="en-US" sz="2000" dirty="0" smtClean="0">
                <a:latin typeface="Calibri" pitchFamily="34" charset="0"/>
                <a:cs typeface="Calibri" pitchFamily="34" charset="0"/>
              </a:rPr>
              <a:t>: Total active power consumed by the household.</a:t>
            </a:r>
          </a:p>
          <a:p>
            <a:pPr>
              <a:buClr>
                <a:schemeClr val="tx1"/>
              </a:buClr>
              <a:buNone/>
            </a:pPr>
            <a:r>
              <a:rPr lang="en-US" sz="2000" dirty="0" smtClean="0">
                <a:latin typeface="Calibri" pitchFamily="34" charset="0"/>
                <a:cs typeface="Calibri" pitchFamily="34" charset="0"/>
              </a:rPr>
              <a:t>4. </a:t>
            </a:r>
            <a:r>
              <a:rPr lang="en-US" sz="2000" dirty="0" err="1" smtClean="0">
                <a:latin typeface="Calibri" pitchFamily="34" charset="0"/>
                <a:cs typeface="Calibri" pitchFamily="34" charset="0"/>
              </a:rPr>
              <a:t>Global_reactive_power</a:t>
            </a:r>
            <a:r>
              <a:rPr lang="en-US" sz="2000" dirty="0" smtClean="0">
                <a:latin typeface="Calibri" pitchFamily="34" charset="0"/>
                <a:cs typeface="Calibri" pitchFamily="34" charset="0"/>
              </a:rPr>
              <a:t>: Total reactive power consumed by the household.</a:t>
            </a:r>
          </a:p>
          <a:p>
            <a:pPr>
              <a:buClr>
                <a:schemeClr val="tx1"/>
              </a:buClr>
              <a:buNone/>
            </a:pPr>
            <a:r>
              <a:rPr lang="en-US" sz="2000" dirty="0" smtClean="0">
                <a:latin typeface="Calibri" pitchFamily="34" charset="0"/>
                <a:cs typeface="Calibri" pitchFamily="34" charset="0"/>
              </a:rPr>
              <a:t>5. Voltage: Voltage level during the electricity consumption period.</a:t>
            </a:r>
          </a:p>
          <a:p>
            <a:pPr>
              <a:buClr>
                <a:schemeClr val="tx1"/>
              </a:buClr>
              <a:buNone/>
            </a:pPr>
            <a:r>
              <a:rPr lang="en-US" sz="2000" dirty="0" smtClean="0">
                <a:latin typeface="Calibri" pitchFamily="34" charset="0"/>
                <a:cs typeface="Calibri" pitchFamily="34" charset="0"/>
              </a:rPr>
              <a:t>6. </a:t>
            </a:r>
            <a:r>
              <a:rPr lang="en-US" sz="2000" dirty="0" err="1" smtClean="0">
                <a:latin typeface="Calibri" pitchFamily="34" charset="0"/>
                <a:cs typeface="Calibri" pitchFamily="34" charset="0"/>
              </a:rPr>
              <a:t>Global_intensity</a:t>
            </a:r>
            <a:r>
              <a:rPr lang="en-US" sz="2000" dirty="0" smtClean="0">
                <a:latin typeface="Calibri" pitchFamily="34" charset="0"/>
                <a:cs typeface="Calibri" pitchFamily="34" charset="0"/>
              </a:rPr>
              <a:t>: Total current intensity consumed by the household.</a:t>
            </a:r>
          </a:p>
          <a:p>
            <a:pPr>
              <a:buClr>
                <a:schemeClr val="tx1"/>
              </a:buClr>
              <a:buNone/>
            </a:pPr>
            <a:r>
              <a:rPr lang="en-US" sz="2000" dirty="0" smtClean="0">
                <a:latin typeface="Calibri" pitchFamily="34" charset="0"/>
                <a:cs typeface="Calibri" pitchFamily="34" charset="0"/>
              </a:rPr>
              <a:t>7. Sub_metering_1: Electricity consumption in sub-metering 1 (e.g., kitchen).</a:t>
            </a:r>
          </a:p>
          <a:p>
            <a:pPr>
              <a:buClr>
                <a:schemeClr val="tx1"/>
              </a:buClr>
              <a:buNone/>
            </a:pPr>
            <a:r>
              <a:rPr lang="en-US" sz="2000" dirty="0" smtClean="0">
                <a:latin typeface="Calibri" pitchFamily="34" charset="0"/>
                <a:cs typeface="Calibri" pitchFamily="34" charset="0"/>
              </a:rPr>
              <a:t>8. Sub_metering_2: Electricity consumption in sub-metering 2 (e.g., laundry).</a:t>
            </a:r>
          </a:p>
          <a:p>
            <a:pPr>
              <a:buClr>
                <a:schemeClr val="tx1"/>
              </a:buClr>
              <a:buNone/>
            </a:pPr>
            <a:r>
              <a:rPr lang="en-US" sz="2000" dirty="0" smtClean="0">
                <a:latin typeface="Calibri" pitchFamily="34" charset="0"/>
                <a:cs typeface="Calibri" pitchFamily="34" charset="0"/>
              </a:rPr>
              <a:t>9. Sub_metering_3: Electricity consumption in sub-metering 3 (e.g., water heater).</a:t>
            </a:r>
            <a:endParaRPr lang="en-US" sz="2000" dirty="0">
              <a:latin typeface="Calibri" pitchFamily="34" charset="0"/>
              <a:cs typeface="Calibri" pitchFamily="34" charset="0"/>
            </a:endParaRPr>
          </a:p>
        </p:txBody>
      </p:sp>
      <p:pic>
        <p:nvPicPr>
          <p:cNvPr id="6" name="Picture 5" descr="Screenshot (392).png"/>
          <p:cNvPicPr>
            <a:picLocks noChangeAspect="1"/>
          </p:cNvPicPr>
          <p:nvPr/>
        </p:nvPicPr>
        <p:blipFill>
          <a:blip r:embed="rId2" cstate="print"/>
          <a:stretch>
            <a:fillRect/>
          </a:stretch>
        </p:blipFill>
        <p:spPr>
          <a:xfrm>
            <a:off x="5791200" y="1676400"/>
            <a:ext cx="3152877" cy="4191000"/>
          </a:xfrm>
          <a:prstGeom prst="rect">
            <a:avLst/>
          </a:prstGeom>
        </p:spPr>
      </p:pic>
    </p:spTree>
  </p:cSld>
  <p:clrMapOvr>
    <a:masterClrMapping/>
  </p:clrMapOvr>
  <p:transition advClick="0" advTm="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b="1" dirty="0" smtClean="0"/>
              <a:t>Data preparation</a:t>
            </a:r>
            <a:endParaRPr lang="en-US" b="1" dirty="0"/>
          </a:p>
        </p:txBody>
      </p:sp>
      <p:sp>
        <p:nvSpPr>
          <p:cNvPr id="3" name="Content Placeholder 2"/>
          <p:cNvSpPr>
            <a:spLocks noGrp="1"/>
          </p:cNvSpPr>
          <p:nvPr>
            <p:ph sz="half" idx="1"/>
          </p:nvPr>
        </p:nvSpPr>
        <p:spPr/>
        <p:txBody>
          <a:bodyPr/>
          <a:lstStyle/>
          <a:p>
            <a:r>
              <a:rPr lang="en-US" dirty="0" smtClean="0"/>
              <a:t>Null values = No nulls</a:t>
            </a:r>
          </a:p>
          <a:p>
            <a:r>
              <a:rPr lang="en-US" dirty="0" smtClean="0"/>
              <a:t>Converted into a proper data type</a:t>
            </a:r>
          </a:p>
          <a:p>
            <a:pPr lvl="1"/>
            <a:r>
              <a:rPr lang="en-US" dirty="0" smtClean="0">
                <a:solidFill>
                  <a:srgbClr val="FF0000"/>
                </a:solidFill>
              </a:rPr>
              <a:t>'</a:t>
            </a:r>
            <a:r>
              <a:rPr lang="en-US" dirty="0" err="1" smtClean="0">
                <a:solidFill>
                  <a:srgbClr val="FF0000"/>
                </a:solidFill>
              </a:rPr>
              <a:t>Global_active_power</a:t>
            </a:r>
            <a:r>
              <a:rPr lang="en-US" dirty="0" smtClean="0">
                <a:solidFill>
                  <a:srgbClr val="FF0000"/>
                </a:solidFill>
              </a:rPr>
              <a:t>'] to (</a:t>
            </a:r>
            <a:r>
              <a:rPr lang="en-US" dirty="0" smtClean="0">
                <a:solidFill>
                  <a:srgbClr val="FF0000"/>
                </a:solidFill>
              </a:rPr>
              <a:t>float)</a:t>
            </a:r>
          </a:p>
          <a:p>
            <a:pPr lvl="1"/>
            <a:r>
              <a:rPr lang="en-US" dirty="0" smtClean="0">
                <a:solidFill>
                  <a:srgbClr val="FF0000"/>
                </a:solidFill>
              </a:rPr>
              <a:t>'</a:t>
            </a:r>
            <a:r>
              <a:rPr lang="en-US" dirty="0" err="1" smtClean="0">
                <a:solidFill>
                  <a:srgbClr val="FF0000"/>
                </a:solidFill>
              </a:rPr>
              <a:t>Global_reactive_power</a:t>
            </a:r>
            <a:r>
              <a:rPr lang="en-US" dirty="0" smtClean="0">
                <a:solidFill>
                  <a:srgbClr val="FF0000"/>
                </a:solidFill>
              </a:rPr>
              <a:t>‘  to (float</a:t>
            </a:r>
            <a:r>
              <a:rPr lang="en-US" dirty="0" smtClean="0">
                <a:solidFill>
                  <a:srgbClr val="FF0000"/>
                </a:solidFill>
              </a:rPr>
              <a:t>)</a:t>
            </a:r>
          </a:p>
          <a:p>
            <a:pPr lvl="1"/>
            <a:r>
              <a:rPr lang="en-US" dirty="0" smtClean="0">
                <a:solidFill>
                  <a:srgbClr val="FF0000"/>
                </a:solidFill>
              </a:rPr>
              <a:t>'Voltage’ to (</a:t>
            </a:r>
            <a:r>
              <a:rPr lang="en-US" dirty="0" smtClean="0">
                <a:solidFill>
                  <a:srgbClr val="FF0000"/>
                </a:solidFill>
              </a:rPr>
              <a:t>float)</a:t>
            </a:r>
          </a:p>
          <a:p>
            <a:pPr lvl="1"/>
            <a:r>
              <a:rPr lang="en-US" dirty="0" smtClean="0">
                <a:solidFill>
                  <a:srgbClr val="FF0000"/>
                </a:solidFill>
              </a:rPr>
              <a:t>'</a:t>
            </a:r>
            <a:r>
              <a:rPr lang="en-US" dirty="0" err="1" smtClean="0">
                <a:solidFill>
                  <a:srgbClr val="FF0000"/>
                </a:solidFill>
              </a:rPr>
              <a:t>Global_intensity</a:t>
            </a:r>
            <a:r>
              <a:rPr lang="en-US" dirty="0" smtClean="0">
                <a:solidFill>
                  <a:srgbClr val="FF0000"/>
                </a:solidFill>
              </a:rPr>
              <a:t> to  (</a:t>
            </a:r>
            <a:r>
              <a:rPr lang="en-US" dirty="0" smtClean="0">
                <a:solidFill>
                  <a:srgbClr val="FF0000"/>
                </a:solidFill>
              </a:rPr>
              <a:t>float)</a:t>
            </a:r>
          </a:p>
          <a:p>
            <a:pPr lvl="1"/>
            <a:r>
              <a:rPr lang="en-US" dirty="0" smtClean="0">
                <a:solidFill>
                  <a:srgbClr val="FF0000"/>
                </a:solidFill>
              </a:rPr>
              <a:t>'Sub_metering_1’ to  (</a:t>
            </a:r>
            <a:r>
              <a:rPr lang="en-US" dirty="0" smtClean="0">
                <a:solidFill>
                  <a:srgbClr val="FF0000"/>
                </a:solidFill>
              </a:rPr>
              <a:t>float)</a:t>
            </a:r>
          </a:p>
          <a:p>
            <a:pPr lvl="1"/>
            <a:r>
              <a:rPr lang="en-US" dirty="0" smtClean="0">
                <a:solidFill>
                  <a:srgbClr val="FF0000"/>
                </a:solidFill>
              </a:rPr>
              <a:t>'Sub_metering_2’ to  (</a:t>
            </a:r>
            <a:r>
              <a:rPr lang="en-US" dirty="0" smtClean="0">
                <a:solidFill>
                  <a:srgbClr val="FF0000"/>
                </a:solidFill>
              </a:rPr>
              <a:t>float</a:t>
            </a:r>
            <a:r>
              <a:rPr lang="en-US" dirty="0" smtClean="0">
                <a:solidFill>
                  <a:srgbClr val="FF0000"/>
                </a:solidFill>
              </a:rPr>
              <a:t>)</a:t>
            </a:r>
          </a:p>
          <a:p>
            <a:pPr lvl="1"/>
            <a:r>
              <a:rPr lang="en-US" dirty="0" smtClean="0">
                <a:solidFill>
                  <a:srgbClr val="FF0000"/>
                </a:solidFill>
              </a:rPr>
              <a:t>‘Date and Time’ to (</a:t>
            </a:r>
            <a:r>
              <a:rPr lang="en-US" dirty="0" err="1" smtClean="0">
                <a:solidFill>
                  <a:srgbClr val="FF0000"/>
                </a:solidFill>
              </a:rPr>
              <a:t>datetime</a:t>
            </a:r>
            <a:r>
              <a:rPr lang="en-US" dirty="0" smtClean="0">
                <a:solidFill>
                  <a:srgbClr val="FF0000"/>
                </a:solidFill>
              </a:rPr>
              <a:t> )</a:t>
            </a:r>
          </a:p>
          <a:p>
            <a:pPr lvl="1">
              <a:buNone/>
            </a:pPr>
            <a:endParaRPr lang="en-US" dirty="0"/>
          </a:p>
        </p:txBody>
      </p:sp>
      <p:sp>
        <p:nvSpPr>
          <p:cNvPr id="4" name="Content Placeholder 3"/>
          <p:cNvSpPr>
            <a:spLocks noGrp="1"/>
          </p:cNvSpPr>
          <p:nvPr>
            <p:ph sz="half" idx="2"/>
          </p:nvPr>
        </p:nvSpPr>
        <p:spPr/>
        <p:txBody>
          <a:bodyPr/>
          <a:lstStyle/>
          <a:p>
            <a:r>
              <a:rPr lang="en-US" dirty="0" smtClean="0"/>
              <a:t>Outliers check – Filtered outliers</a:t>
            </a:r>
          </a:p>
          <a:p>
            <a:r>
              <a:rPr lang="en-US" dirty="0" smtClean="0"/>
              <a:t>Normalization is done  to bring the data into the same scale (0,1)</a:t>
            </a:r>
          </a:p>
          <a:p>
            <a:endParaRPr lang="en-US" dirty="0"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38400"/>
            <a:ext cx="8229600" cy="1069848"/>
          </a:xfrm>
        </p:spPr>
        <p:txBody>
          <a:bodyPr>
            <a:normAutofit/>
          </a:bodyPr>
          <a:lstStyle/>
          <a:p>
            <a:pPr algn="ctr"/>
            <a:r>
              <a:rPr lang="en-US" b="1" dirty="0" smtClean="0"/>
              <a:t>Exploratory data analysis</a:t>
            </a:r>
            <a:br>
              <a:rPr lang="en-US" b="1" dirty="0" smtClean="0"/>
            </a:br>
            <a:r>
              <a:rPr lang="en-US" sz="2000" dirty="0" smtClean="0"/>
              <a:t>-Distribution, Visualizations</a:t>
            </a:r>
            <a:endParaRPr lang="en-US" dirty="0"/>
          </a:p>
        </p:txBody>
      </p:sp>
      <p:pic>
        <p:nvPicPr>
          <p:cNvPr id="16386" name="Picture 2" descr="Exploratory Data Analysis: Types ..."/>
          <p:cNvPicPr>
            <a:picLocks noChangeAspect="1" noChangeArrowheads="1"/>
          </p:cNvPicPr>
          <p:nvPr/>
        </p:nvPicPr>
        <p:blipFill>
          <a:blip r:embed="rId2" cstate="print"/>
          <a:srcRect/>
          <a:stretch>
            <a:fillRect/>
          </a:stretch>
        </p:blipFill>
        <p:spPr bwMode="auto">
          <a:xfrm>
            <a:off x="533400" y="3657600"/>
            <a:ext cx="7543800" cy="2895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838200"/>
          </a:xfrm>
        </p:spPr>
        <p:txBody>
          <a:bodyPr/>
          <a:lstStyle/>
          <a:p>
            <a:r>
              <a:rPr lang="en-US" b="1" dirty="0" smtClean="0"/>
              <a:t>Data Distribution </a:t>
            </a:r>
            <a:endParaRPr lang="en-US" b="1" dirty="0"/>
          </a:p>
        </p:txBody>
      </p:sp>
      <p:pic>
        <p:nvPicPr>
          <p:cNvPr id="7" name="Content Placeholder 6" descr="dist.png"/>
          <p:cNvPicPr>
            <a:picLocks noGrp="1" noChangeAspect="1"/>
          </p:cNvPicPr>
          <p:nvPr>
            <p:ph idx="1"/>
          </p:nvPr>
        </p:nvPicPr>
        <p:blipFill>
          <a:blip r:embed="rId2" cstate="print"/>
          <a:stretch>
            <a:fillRect/>
          </a:stretch>
        </p:blipFill>
        <p:spPr>
          <a:xfrm>
            <a:off x="381000" y="1447800"/>
            <a:ext cx="8305800" cy="2819400"/>
          </a:xfrm>
        </p:spPr>
      </p:pic>
      <p:sp>
        <p:nvSpPr>
          <p:cNvPr id="8" name="TextBox 7"/>
          <p:cNvSpPr txBox="1"/>
          <p:nvPr/>
        </p:nvSpPr>
        <p:spPr>
          <a:xfrm>
            <a:off x="533400" y="4495800"/>
            <a:ext cx="8229600" cy="2062103"/>
          </a:xfrm>
          <a:prstGeom prst="rect">
            <a:avLst/>
          </a:prstGeom>
          <a:noFill/>
        </p:spPr>
        <p:txBody>
          <a:bodyPr wrap="square" rtlCol="0">
            <a:spAutoFit/>
          </a:bodyPr>
          <a:lstStyle/>
          <a:p>
            <a:r>
              <a:rPr lang="en-US" sz="1600" dirty="0" smtClean="0"/>
              <a:t>The data distributions reveal key insights: Global active power and global intensity are right-skewed, indicating most consumption values are low with occasional high spikes. Reactive power follows a similar pattern but with generally lower values. The voltage distribution is approximately normal, showing stable voltage levels around 240 volts. Consumption by the water heater frequently registers zero, indicating many periods of no usage with occasional high consumption peaks. These patterns highlight variability in consumption and stability in voltage, essential for accurate forecasting and anomaly detection</a:t>
            </a:r>
            <a:r>
              <a:rPr lang="en-US" sz="1600" dirty="0" smtClean="0"/>
              <a:t>.</a:t>
            </a:r>
            <a:endParaRPr lang="en-US" sz="1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normAutofit fontScale="90000"/>
          </a:bodyPr>
          <a:lstStyle/>
          <a:p>
            <a:r>
              <a:rPr lang="en-US" b="1" dirty="0" smtClean="0"/>
              <a:t>Visualization of </a:t>
            </a:r>
            <a:r>
              <a:rPr lang="en-US" b="1" dirty="0" smtClean="0"/>
              <a:t>Daily consumption of electricity of household</a:t>
            </a:r>
            <a:endParaRPr lang="en-US" b="1" dirty="0"/>
          </a:p>
        </p:txBody>
      </p:sp>
      <p:sp>
        <p:nvSpPr>
          <p:cNvPr id="5" name="TextBox 4"/>
          <p:cNvSpPr txBox="1"/>
          <p:nvPr/>
        </p:nvSpPr>
        <p:spPr>
          <a:xfrm>
            <a:off x="1143000" y="5181600"/>
            <a:ext cx="7162800" cy="1200329"/>
          </a:xfrm>
          <a:prstGeom prst="rect">
            <a:avLst/>
          </a:prstGeom>
          <a:noFill/>
        </p:spPr>
        <p:txBody>
          <a:bodyPr wrap="square" rtlCol="0">
            <a:spAutoFit/>
          </a:bodyPr>
          <a:lstStyle/>
          <a:p>
            <a:r>
              <a:rPr lang="en-US" dirty="0" smtClean="0">
                <a:latin typeface="Calibri" pitchFamily="34" charset="0"/>
                <a:cs typeface="Calibri" pitchFamily="34" charset="0"/>
              </a:rPr>
              <a:t>This graph </a:t>
            </a:r>
            <a:r>
              <a:rPr lang="en-US" dirty="0" smtClean="0">
                <a:latin typeface="Calibri" pitchFamily="34" charset="0"/>
                <a:cs typeface="Calibri" pitchFamily="34" charset="0"/>
              </a:rPr>
              <a:t>gives us a im</a:t>
            </a:r>
            <a:r>
              <a:rPr lang="en-US" dirty="0" smtClean="0">
                <a:latin typeface="Calibri" pitchFamily="34" charset="0"/>
                <a:cs typeface="Calibri" pitchFamily="34" charset="0"/>
              </a:rPr>
              <a:t>p</a:t>
            </a:r>
            <a:r>
              <a:rPr lang="en-US" dirty="0" smtClean="0">
                <a:latin typeface="Calibri" pitchFamily="34" charset="0"/>
                <a:cs typeface="Calibri" pitchFamily="34" charset="0"/>
              </a:rPr>
              <a:t>ression of increasing and decreasing trend but we can see a pattern over here exactly during the half of the year and end of the year and  there is a spike in the consumption of electricity while the beginning of each year we can see a reduced consumption of electricity.</a:t>
            </a:r>
            <a:endParaRPr lang="en-US" dirty="0" smtClean="0">
              <a:latin typeface="Calibri" pitchFamily="34" charset="0"/>
              <a:cs typeface="Calibri" pitchFamily="34" charset="0"/>
            </a:endParaRPr>
          </a:p>
        </p:txBody>
      </p:sp>
      <p:pic>
        <p:nvPicPr>
          <p:cNvPr id="6" name="Picture 5" descr="daily global active power.png"/>
          <p:cNvPicPr>
            <a:picLocks noChangeAspect="1"/>
          </p:cNvPicPr>
          <p:nvPr/>
        </p:nvPicPr>
        <p:blipFill>
          <a:blip r:embed="rId2" cstate="print"/>
          <a:stretch>
            <a:fillRect/>
          </a:stretch>
        </p:blipFill>
        <p:spPr>
          <a:xfrm>
            <a:off x="381000" y="2209800"/>
            <a:ext cx="8534400" cy="2895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914400"/>
          </a:xfrm>
        </p:spPr>
        <p:txBody>
          <a:bodyPr>
            <a:normAutofit fontScale="90000"/>
          </a:bodyPr>
          <a:lstStyle/>
          <a:p>
            <a:r>
              <a:rPr lang="en-US" b="1" dirty="0" smtClean="0"/>
              <a:t>Monthly consumption of electricity by household </a:t>
            </a:r>
            <a:endParaRPr lang="en-US" b="1" dirty="0"/>
          </a:p>
        </p:txBody>
      </p:sp>
      <p:pic>
        <p:nvPicPr>
          <p:cNvPr id="12" name="Content Placeholder 11" descr="monthly.png"/>
          <p:cNvPicPr>
            <a:picLocks noGrp="1" noChangeAspect="1"/>
          </p:cNvPicPr>
          <p:nvPr>
            <p:ph idx="1"/>
          </p:nvPr>
        </p:nvPicPr>
        <p:blipFill>
          <a:blip r:embed="rId2" cstate="print"/>
          <a:stretch>
            <a:fillRect/>
          </a:stretch>
        </p:blipFill>
        <p:spPr>
          <a:xfrm>
            <a:off x="522267" y="2249488"/>
            <a:ext cx="8099465" cy="3846512"/>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3342</TotalTime>
  <Words>761</Words>
  <Application>Microsoft Office PowerPoint</Application>
  <PresentationFormat>On-screen Show (4:3)</PresentationFormat>
  <Paragraphs>81</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Trebuchet MS</vt:lpstr>
      <vt:lpstr>Georgia</vt:lpstr>
      <vt:lpstr>Calibri</vt:lpstr>
      <vt:lpstr>Wingdings</vt:lpstr>
      <vt:lpstr>Wingdings 2</vt:lpstr>
      <vt:lpstr>Urban</vt:lpstr>
      <vt:lpstr>Household power consumption prediction and Forecasting</vt:lpstr>
      <vt:lpstr>Contents</vt:lpstr>
      <vt:lpstr>Slide 3</vt:lpstr>
      <vt:lpstr>Data description</vt:lpstr>
      <vt:lpstr>Data preparation</vt:lpstr>
      <vt:lpstr>Exploratory data analysis -Distribution, Visualizations</vt:lpstr>
      <vt:lpstr>Data Distribution </vt:lpstr>
      <vt:lpstr>Visualization of Daily consumption of electricity of household</vt:lpstr>
      <vt:lpstr>Monthly consumption of electricity by household </vt:lpstr>
      <vt:lpstr>Yearly consumption of electricity by household</vt:lpstr>
      <vt:lpstr>Time series decomposition - Trend, Seasonality, Random fluctuations</vt:lpstr>
      <vt:lpstr>Time series Decomposition resampled to monthly  </vt:lpstr>
      <vt:lpstr>Predictive modelling - ARIMA - SARIMA</vt:lpstr>
      <vt:lpstr>ARIMA model</vt:lpstr>
      <vt:lpstr>SARIMA Model</vt:lpstr>
      <vt:lpstr>Comparision between ARIMA and SARIMA model</vt:lpstr>
      <vt:lpstr>Feature engineering</vt:lpstr>
      <vt:lpstr>Correlation matrix</vt:lpstr>
      <vt:lpstr>Created rolling statistics features </vt:lpstr>
      <vt:lpstr>Future consumption prediction </vt:lpstr>
      <vt:lpstr>Forecasting using SARIMA model</vt:lpstr>
      <vt:lpstr>Forecasting using ARIMA model</vt:lpstr>
      <vt:lpstr>Summary</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analysis and forecasting</dc:title>
  <dc:creator>sushmi</dc:creator>
  <cp:lastModifiedBy>sushmi</cp:lastModifiedBy>
  <cp:revision>11</cp:revision>
  <dcterms:created xsi:type="dcterms:W3CDTF">2024-06-23T14:01:51Z</dcterms:created>
  <dcterms:modified xsi:type="dcterms:W3CDTF">2024-07-06T16:17:09Z</dcterms:modified>
</cp:coreProperties>
</file>